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57"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17"/>
    <p:restoredTop sz="94719"/>
  </p:normalViewPr>
  <p:slideViewPr>
    <p:cSldViewPr snapToGrid="0" snapToObjects="1" showGuides="1">
      <p:cViewPr varScale="1">
        <p:scale>
          <a:sx n="94" d="100"/>
          <a:sy n="94" d="100"/>
        </p:scale>
        <p:origin x="456"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A6621D-618B-324E-A316-485B35972249}" type="datetimeFigureOut">
              <a:rPr lang="en-US" smtClean="0"/>
              <a:t>4/19/18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FD7CB-665D-D441-9713-21DB24E102F1}" type="slidenum">
              <a:rPr lang="en-US" smtClean="0"/>
              <a:t>‹#›</a:t>
            </a:fld>
            <a:endParaRPr lang="en-US"/>
          </a:p>
        </p:txBody>
      </p:sp>
    </p:spTree>
    <p:extLst>
      <p:ext uri="{BB962C8B-B14F-4D97-AF65-F5344CB8AC3E}">
        <p14:creationId xmlns:p14="http://schemas.microsoft.com/office/powerpoint/2010/main" val="195309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p:cNvSpPr>
          <p:nvPr>
            <p:ph type="sldImg"/>
          </p:nvPr>
        </p:nvSpPr>
        <p:spPr bwMode="auto">
          <a:noFill/>
          <a:ln>
            <a:solidFill>
              <a:srgbClr val="000000"/>
            </a:solidFill>
            <a:miter lim="800000"/>
            <a:headEnd/>
            <a:tailEnd/>
          </a:ln>
        </p:spPr>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C208E4-B987-4B62-B5BE-FC5AEB15C575}" type="slidenum">
              <a:rPr lang="en-US" smtClean="0">
                <a:solidFill>
                  <a:prstClr val="black"/>
                </a:solidFill>
                <a:latin typeface="Arial" pitchFamily="43" charset="0"/>
                <a:ea typeface="ヒラギノ角ゴ Pro W3" pitchFamily="43" charset="-128"/>
                <a:cs typeface="ヒラギノ角ゴ Pro W3" pitchFamily="43" charset="-128"/>
              </a:rPr>
              <a:pPr/>
              <a:t>1</a:t>
            </a:fld>
            <a:endParaRPr lang="en-US">
              <a:solidFill>
                <a:prstClr val="black"/>
              </a:solidFill>
              <a:latin typeface="Arial" pitchFamily="43" charset="0"/>
              <a:ea typeface="ヒラギノ角ゴ Pro W3" pitchFamily="43" charset="-128"/>
              <a:cs typeface="ヒラギノ角ゴ Pro W3" pitchFamily="43" charset="-128"/>
            </a:endParaRPr>
          </a:p>
        </p:txBody>
      </p:sp>
    </p:spTree>
    <p:extLst>
      <p:ext uri="{BB962C8B-B14F-4D97-AF65-F5344CB8AC3E}">
        <p14:creationId xmlns:p14="http://schemas.microsoft.com/office/powerpoint/2010/main" val="1976175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B14935-0C60-BB45-B227-8C09729E7BD3}"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1608912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B14935-0C60-BB45-B227-8C09729E7BD3}"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277788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B14935-0C60-BB45-B227-8C09729E7BD3}"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16970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B14935-0C60-BB45-B227-8C09729E7BD3}"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2028325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B14935-0C60-BB45-B227-8C09729E7BD3}" type="datetimeFigureOut">
              <a:rPr lang="en-US" smtClean="0"/>
              <a:t>4/19/18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919333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FB14935-0C60-BB45-B227-8C09729E7BD3}" type="datetimeFigureOut">
              <a:rPr lang="en-US" smtClean="0"/>
              <a:t>4/19/18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91311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FB14935-0C60-BB45-B227-8C09729E7BD3}" type="datetimeFigureOut">
              <a:rPr lang="en-US" smtClean="0"/>
              <a:t>4/19/18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1362485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FB14935-0C60-BB45-B227-8C09729E7BD3}" type="datetimeFigureOut">
              <a:rPr lang="en-US" smtClean="0"/>
              <a:t>4/19/18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66735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B14935-0C60-BB45-B227-8C09729E7BD3}" type="datetimeFigureOut">
              <a:rPr lang="en-US" smtClean="0"/>
              <a:t>4/19/18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2009896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B14935-0C60-BB45-B227-8C09729E7BD3}" type="datetimeFigureOut">
              <a:rPr lang="en-US" smtClean="0"/>
              <a:t>4/19/18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405716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B14935-0C60-BB45-B227-8C09729E7BD3}" type="datetimeFigureOut">
              <a:rPr lang="en-US" smtClean="0"/>
              <a:t>4/19/18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3C33E-5BF7-E148-A394-5C2BE0004CA7}" type="slidenum">
              <a:rPr lang="en-US" smtClean="0"/>
              <a:t>‹#›</a:t>
            </a:fld>
            <a:endParaRPr lang="en-US"/>
          </a:p>
        </p:txBody>
      </p:sp>
    </p:spTree>
    <p:extLst>
      <p:ext uri="{BB962C8B-B14F-4D97-AF65-F5344CB8AC3E}">
        <p14:creationId xmlns:p14="http://schemas.microsoft.com/office/powerpoint/2010/main" val="6162665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B14935-0C60-BB45-B227-8C09729E7BD3}" type="datetimeFigureOut">
              <a:rPr lang="en-US" smtClean="0"/>
              <a:t>4/19/18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13C33E-5BF7-E148-A394-5C2BE0004CA7}" type="slidenum">
              <a:rPr lang="en-US" smtClean="0"/>
              <a:t>‹#›</a:t>
            </a:fld>
            <a:endParaRPr lang="en-US"/>
          </a:p>
        </p:txBody>
      </p:sp>
    </p:spTree>
    <p:extLst>
      <p:ext uri="{BB962C8B-B14F-4D97-AF65-F5344CB8AC3E}">
        <p14:creationId xmlns:p14="http://schemas.microsoft.com/office/powerpoint/2010/main" val="13118150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a:xfrm>
            <a:off x="0" y="6646333"/>
            <a:ext cx="8920146" cy="211667"/>
          </a:xfrm>
          <a:prstGeom prst="rect">
            <a:avLst/>
          </a:prstGeom>
          <a:solidFill>
            <a:srgbClr val="00B0F0"/>
          </a:solidFill>
          <a:ln>
            <a:solidFill>
              <a:srgbClr val="CCFF66"/>
            </a:solidFill>
          </a:ln>
        </p:spPr>
        <p:style>
          <a:lnRef idx="1">
            <a:schemeClr val="accent1"/>
          </a:lnRef>
          <a:fillRef idx="3">
            <a:schemeClr val="accent1"/>
          </a:fillRef>
          <a:effectRef idx="2">
            <a:schemeClr val="accent1"/>
          </a:effectRef>
          <a:fontRef idx="minor">
            <a:schemeClr val="lt1"/>
          </a:fontRef>
        </p:style>
        <p:txBody>
          <a:bodyPr lIns="38094" tIns="19047" rIns="38094" bIns="19047" rtlCol="0" anchor="ctr"/>
          <a:lstStyle/>
          <a:p>
            <a:pPr algn="ctr" defTabSz="913488"/>
            <a:endParaRPr lang="en-US">
              <a:solidFill>
                <a:prstClr val="white"/>
              </a:solidFill>
              <a:latin typeface="Calibri"/>
            </a:endParaRPr>
          </a:p>
        </p:txBody>
      </p:sp>
      <p:sp>
        <p:nvSpPr>
          <p:cNvPr id="86" name="Text Box 25"/>
          <p:cNvSpPr txBox="1">
            <a:spLocks noChangeArrowheads="1"/>
          </p:cNvSpPr>
          <p:nvPr/>
        </p:nvSpPr>
        <p:spPr bwMode="auto">
          <a:xfrm>
            <a:off x="373863" y="2141217"/>
            <a:ext cx="8422321" cy="592464"/>
          </a:xfrm>
          <a:prstGeom prst="rect">
            <a:avLst/>
          </a:prstGeom>
          <a:solidFill>
            <a:srgbClr val="FFFFFF"/>
          </a:solidFill>
          <a:ln w="9525">
            <a:solidFill>
              <a:schemeClr val="tx1"/>
            </a:solidFill>
            <a:miter lim="800000"/>
            <a:headEnd/>
            <a:tailEnd/>
          </a:ln>
        </p:spPr>
        <p:txBody>
          <a:bodyPr wrap="square" lIns="38094" tIns="19047" rIns="38094" bIns="19047">
            <a:prstTxWarp prst="textNoShape">
              <a:avLst/>
            </a:prstTxWarp>
            <a:spAutoFit/>
          </a:bodyPr>
          <a:lstStyle/>
          <a:p>
            <a:pPr marL="166688" indent="-166688" defTabSz="913488">
              <a:buSzPct val="100000"/>
            </a:pPr>
            <a:r>
              <a:rPr lang="en-US" sz="1200" dirty="0" smtClean="0">
                <a:solidFill>
                  <a:prstClr val="black"/>
                </a:solidFill>
                <a:latin typeface="Arial"/>
                <a:cs typeface="Arial"/>
              </a:rPr>
              <a:t>MONDAY  Introduce tasks, vocabulary. </a:t>
            </a:r>
            <a:r>
              <a:rPr lang="en-US" sz="1200" dirty="0" smtClean="0">
                <a:solidFill>
                  <a:prstClr val="black"/>
                </a:solidFill>
                <a:latin typeface="Arial"/>
                <a:cs typeface="Arial"/>
              </a:rPr>
              <a:t>(In </a:t>
            </a:r>
            <a:r>
              <a:rPr lang="en-US" sz="1200" dirty="0" smtClean="0">
                <a:solidFill>
                  <a:prstClr val="black"/>
                </a:solidFill>
                <a:latin typeface="Arial"/>
                <a:cs typeface="Arial"/>
              </a:rPr>
              <a:t>this set of </a:t>
            </a:r>
            <a:r>
              <a:rPr lang="en-US" sz="1200" dirty="0" err="1">
                <a:solidFill>
                  <a:prstClr val="black"/>
                </a:solidFill>
                <a:latin typeface="Arial"/>
                <a:cs typeface="Arial"/>
              </a:rPr>
              <a:t>M</a:t>
            </a:r>
            <a:r>
              <a:rPr lang="en-US" sz="1200" dirty="0" err="1" smtClean="0">
                <a:solidFill>
                  <a:prstClr val="black"/>
                </a:solidFill>
                <a:latin typeface="Arial"/>
                <a:cs typeface="Arial"/>
              </a:rPr>
              <a:t>athlabs</a:t>
            </a:r>
            <a:r>
              <a:rPr lang="en-US" sz="1200" dirty="0" smtClean="0">
                <a:solidFill>
                  <a:prstClr val="black"/>
                </a:solidFill>
                <a:latin typeface="Arial"/>
                <a:cs typeface="Arial"/>
              </a:rPr>
              <a:t> </a:t>
            </a:r>
            <a:r>
              <a:rPr lang="en-US" sz="1200" dirty="0" smtClean="0">
                <a:solidFill>
                  <a:prstClr val="black"/>
                </a:solidFill>
                <a:latin typeface="Arial"/>
                <a:cs typeface="Arial"/>
              </a:rPr>
              <a:t>we played with </a:t>
            </a:r>
            <a:r>
              <a:rPr lang="en-US" sz="1200" dirty="0" err="1" smtClean="0">
                <a:solidFill>
                  <a:prstClr val="black"/>
                </a:solidFill>
                <a:latin typeface="Arial"/>
                <a:cs typeface="Arial"/>
              </a:rPr>
              <a:t>Spheros</a:t>
            </a:r>
            <a:r>
              <a:rPr lang="en-US" sz="1200" dirty="0" smtClean="0">
                <a:solidFill>
                  <a:prstClr val="black"/>
                </a:solidFill>
                <a:latin typeface="Arial"/>
                <a:cs typeface="Arial"/>
              </a:rPr>
              <a:t> and created </a:t>
            </a:r>
            <a:r>
              <a:rPr lang="en-US" sz="1200" dirty="0" smtClean="0">
                <a:solidFill>
                  <a:prstClr val="black"/>
                </a:solidFill>
                <a:latin typeface="Arial"/>
                <a:cs typeface="Arial"/>
              </a:rPr>
              <a:t>statistical </a:t>
            </a:r>
            <a:r>
              <a:rPr lang="en-US" sz="1200" dirty="0" smtClean="0">
                <a:solidFill>
                  <a:prstClr val="black"/>
                </a:solidFill>
                <a:latin typeface="Arial"/>
                <a:cs typeface="Arial"/>
              </a:rPr>
              <a:t>graphs.) </a:t>
            </a:r>
            <a:endParaRPr lang="en-US" sz="1200" dirty="0" smtClean="0">
              <a:solidFill>
                <a:prstClr val="black"/>
              </a:solidFill>
              <a:latin typeface="Arial"/>
              <a:cs typeface="Arial"/>
            </a:endParaRPr>
          </a:p>
          <a:p>
            <a:pPr marL="166688" indent="-166688" defTabSz="913488">
              <a:buSzPct val="100000"/>
            </a:pPr>
            <a:r>
              <a:rPr lang="en-US" sz="1200" dirty="0" smtClean="0">
                <a:solidFill>
                  <a:prstClr val="black"/>
                </a:solidFill>
                <a:latin typeface="Arial"/>
                <a:cs typeface="Arial"/>
              </a:rPr>
              <a:t>TUES – THURS Rotate in small groups through 6 stations, 2 stations per day</a:t>
            </a:r>
          </a:p>
          <a:p>
            <a:pPr marL="166688" indent="-166688" defTabSz="913488">
              <a:buSzPct val="100000"/>
            </a:pPr>
            <a:r>
              <a:rPr lang="en-US" sz="1200" dirty="0" smtClean="0">
                <a:solidFill>
                  <a:prstClr val="black"/>
                </a:solidFill>
                <a:latin typeface="Arial"/>
                <a:cs typeface="Arial"/>
              </a:rPr>
              <a:t>FRIDAY  Debrief, share thinking.  </a:t>
            </a:r>
            <a:r>
              <a:rPr lang="en-US" sz="1200" dirty="0" smtClean="0">
                <a:solidFill>
                  <a:prstClr val="black"/>
                </a:solidFill>
                <a:latin typeface="Arial"/>
                <a:cs typeface="Arial"/>
              </a:rPr>
              <a:t>(In </a:t>
            </a:r>
            <a:r>
              <a:rPr lang="en-US" sz="1200" dirty="0" smtClean="0">
                <a:solidFill>
                  <a:prstClr val="black"/>
                </a:solidFill>
                <a:latin typeface="Arial"/>
                <a:cs typeface="Arial"/>
              </a:rPr>
              <a:t>this set we analyzed data from </a:t>
            </a:r>
            <a:r>
              <a:rPr lang="en-US" sz="1200" dirty="0" err="1" smtClean="0">
                <a:solidFill>
                  <a:prstClr val="black"/>
                </a:solidFill>
                <a:latin typeface="Arial"/>
                <a:cs typeface="Arial"/>
              </a:rPr>
              <a:t>Spheros</a:t>
            </a:r>
            <a:r>
              <a:rPr lang="en-US" sz="1200" dirty="0" smtClean="0">
                <a:solidFill>
                  <a:prstClr val="black"/>
                </a:solidFill>
                <a:latin typeface="Arial"/>
                <a:cs typeface="Arial"/>
              </a:rPr>
              <a:t> to determine impact of </a:t>
            </a:r>
            <a:r>
              <a:rPr lang="en-US" sz="1200" dirty="0" smtClean="0">
                <a:solidFill>
                  <a:prstClr val="black"/>
                </a:solidFill>
                <a:latin typeface="Arial"/>
                <a:cs typeface="Arial"/>
              </a:rPr>
              <a:t>acceleration.)</a:t>
            </a:r>
            <a:endParaRPr lang="en-US" sz="1200" dirty="0">
              <a:solidFill>
                <a:prstClr val="black"/>
              </a:solidFill>
              <a:latin typeface="Arial"/>
              <a:cs typeface="Arial"/>
            </a:endParaRPr>
          </a:p>
        </p:txBody>
      </p:sp>
      <p:sp>
        <p:nvSpPr>
          <p:cNvPr id="14344" name="Text Box 23"/>
          <p:cNvSpPr txBox="1">
            <a:spLocks noChangeArrowheads="1"/>
          </p:cNvSpPr>
          <p:nvPr/>
        </p:nvSpPr>
        <p:spPr bwMode="auto">
          <a:xfrm>
            <a:off x="7501222" y="5165459"/>
            <a:ext cx="1240796" cy="1331128"/>
          </a:xfrm>
          <a:prstGeom prst="rect">
            <a:avLst/>
          </a:prstGeom>
          <a:solidFill>
            <a:schemeClr val="bg1"/>
          </a:solidFill>
          <a:ln w="9525">
            <a:solidFill>
              <a:schemeClr val="tx1"/>
            </a:solidFill>
            <a:miter lim="800000"/>
            <a:headEnd/>
            <a:tailEnd/>
          </a:ln>
        </p:spPr>
        <p:txBody>
          <a:bodyPr wrap="square" lIns="38094" tIns="19047" rIns="38094" bIns="19047">
            <a:prstTxWarp prst="textNoShape">
              <a:avLst/>
            </a:prstTxWarp>
            <a:spAutoFit/>
          </a:bodyPr>
          <a:lstStyle/>
          <a:p>
            <a:pPr defTabSz="913488" eaLnBrk="0" hangingPunct="0">
              <a:buClr>
                <a:prstClr val="white"/>
              </a:buClr>
            </a:pPr>
            <a:r>
              <a:rPr lang="en-US" sz="1200" dirty="0" smtClean="0">
                <a:solidFill>
                  <a:prstClr val="black"/>
                </a:solidFill>
                <a:latin typeface="Arial"/>
                <a:cs typeface="Arial"/>
              </a:rPr>
              <a:t>Students 3D printed geometric shapes with specific surface areas and volumes</a:t>
            </a:r>
          </a:p>
        </p:txBody>
      </p:sp>
      <p:sp>
        <p:nvSpPr>
          <p:cNvPr id="26" name="Rounded Rectangle 25"/>
          <p:cNvSpPr/>
          <p:nvPr/>
        </p:nvSpPr>
        <p:spPr bwMode="auto">
          <a:xfrm>
            <a:off x="368775" y="2862937"/>
            <a:ext cx="2636010" cy="262458"/>
          </a:xfrm>
          <a:prstGeom prst="roundRect">
            <a:avLst/>
          </a:prstGeom>
          <a:solidFill>
            <a:srgbClr val="76D6FF"/>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cap="all" dirty="0" smtClean="0">
                <a:solidFill>
                  <a:prstClr val="white"/>
                </a:solidFill>
                <a:latin typeface="Arial" pitchFamily="37" charset="0"/>
                <a:ea typeface="ヒラギノ角ゴ Pro W3" pitchFamily="37" charset="-128"/>
                <a:cs typeface="ヒラギノ角ゴ Pro W3" pitchFamily="37" charset="-128"/>
              </a:rPr>
              <a:t>robotics</a:t>
            </a:r>
            <a:endParaRPr lang="en-US" sz="1400" b="1" cap="all" dirty="0">
              <a:solidFill>
                <a:prstClr val="black"/>
              </a:solidFill>
              <a:latin typeface="Arial" pitchFamily="37" charset="0"/>
              <a:ea typeface="ヒラギノ角ゴ Pro W3" pitchFamily="37" charset="-128"/>
              <a:cs typeface="ヒラギノ角ゴ Pro W3" pitchFamily="37" charset="-128"/>
            </a:endParaRPr>
          </a:p>
        </p:txBody>
      </p:sp>
      <p:sp>
        <p:nvSpPr>
          <p:cNvPr id="29" name="Rounded Rectangle 28"/>
          <p:cNvSpPr/>
          <p:nvPr/>
        </p:nvSpPr>
        <p:spPr bwMode="auto">
          <a:xfrm>
            <a:off x="2922898" y="1806787"/>
            <a:ext cx="3059340" cy="240452"/>
          </a:xfrm>
          <a:prstGeom prst="roundRect">
            <a:avLst/>
          </a:prstGeom>
          <a:solidFill>
            <a:srgbClr val="76D6FF"/>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dirty="0" smtClean="0">
                <a:solidFill>
                  <a:prstClr val="white"/>
                </a:solidFill>
                <a:latin typeface="Arial" pitchFamily="37" charset="0"/>
                <a:ea typeface="ヒラギノ角ゴ Pro W3" pitchFamily="37" charset="-128"/>
                <a:cs typeface="ヒラギノ角ゴ Pro W3" pitchFamily="37" charset="-128"/>
              </a:rPr>
              <a:t>WEEKLY </a:t>
            </a:r>
            <a:r>
              <a:rPr lang="en-US" sz="1400" b="1" dirty="0" smtClean="0">
                <a:solidFill>
                  <a:prstClr val="white"/>
                </a:solidFill>
                <a:latin typeface="Arial" pitchFamily="37" charset="0"/>
                <a:ea typeface="ヒラギノ角ゴ Pro W3" pitchFamily="37" charset="-128"/>
                <a:cs typeface="ヒラギノ角ゴ Pro W3" pitchFamily="37" charset="-128"/>
              </a:rPr>
              <a:t>MATHLABS PLAN</a:t>
            </a:r>
            <a:endParaRPr lang="en-US" sz="2000" dirty="0">
              <a:solidFill>
                <a:prstClr val="black"/>
              </a:solidFill>
              <a:latin typeface="Arial" pitchFamily="37" charset="0"/>
              <a:ea typeface="ヒラギノ角ゴ Pro W3" pitchFamily="37" charset="-128"/>
              <a:cs typeface="ヒラギノ角ゴ Pro W3" pitchFamily="37" charset="-128"/>
            </a:endParaRPr>
          </a:p>
        </p:txBody>
      </p:sp>
      <p:sp>
        <p:nvSpPr>
          <p:cNvPr id="32" name="Rounded Rectangle 31"/>
          <p:cNvSpPr/>
          <p:nvPr/>
        </p:nvSpPr>
        <p:spPr bwMode="auto">
          <a:xfrm>
            <a:off x="6090015" y="2875547"/>
            <a:ext cx="2721915" cy="291227"/>
          </a:xfrm>
          <a:prstGeom prst="roundRect">
            <a:avLst/>
          </a:prstGeom>
          <a:solidFill>
            <a:srgbClr val="0070C0"/>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dirty="0" smtClean="0">
                <a:solidFill>
                  <a:prstClr val="white"/>
                </a:solidFill>
                <a:latin typeface="Arial" pitchFamily="37" charset="0"/>
                <a:ea typeface="ヒラギノ角ゴ Pro W3" pitchFamily="37" charset="-128"/>
                <a:cs typeface="ヒラギノ角ゴ Pro W3" pitchFamily="37" charset="-128"/>
              </a:rPr>
              <a:t>SENSE MAKING</a:t>
            </a:r>
            <a:endParaRPr lang="en-US" sz="1400" dirty="0">
              <a:solidFill>
                <a:prstClr val="white"/>
              </a:solidFill>
              <a:latin typeface="Arial" pitchFamily="37" charset="0"/>
              <a:ea typeface="ヒラギノ角ゴ Pro W3" pitchFamily="37" charset="-128"/>
              <a:cs typeface="ヒラギノ角ゴ Pro W3" pitchFamily="37" charset="-128"/>
            </a:endParaRPr>
          </a:p>
        </p:txBody>
      </p:sp>
      <p:sp>
        <p:nvSpPr>
          <p:cNvPr id="20" name="Rectangle 19"/>
          <p:cNvSpPr/>
          <p:nvPr/>
        </p:nvSpPr>
        <p:spPr bwMode="auto">
          <a:xfrm>
            <a:off x="0" y="0"/>
            <a:ext cx="9144000" cy="6858000"/>
          </a:xfrm>
          <a:prstGeom prst="rect">
            <a:avLst/>
          </a:prstGeom>
          <a:noFill/>
          <a:ln w="9525" cap="flat" cmpd="sng" algn="ctr">
            <a:solidFill>
              <a:schemeClr val="tx1"/>
            </a:solidFill>
            <a:prstDash val="solid"/>
            <a:round/>
            <a:headEnd type="none" w="med" len="med"/>
            <a:tailEnd type="none" w="med" len="med"/>
          </a:ln>
          <a:effectLst/>
        </p:spPr>
        <p:txBody>
          <a:bodyPr vert="horz" wrap="square" lIns="38094" tIns="19047" rIns="38094" bIns="19047" numCol="1" rtlCol="0" anchor="t" anchorCtr="0" compatLnSpc="1">
            <a:prstTxWarp prst="textNoShape">
              <a:avLst/>
            </a:prstTxWarp>
          </a:bodyPr>
          <a:lstStyle/>
          <a:p>
            <a:pPr defTabSz="380939" eaLnBrk="0" fontAlgn="base" hangingPunct="0">
              <a:spcBef>
                <a:spcPct val="0"/>
              </a:spcBef>
              <a:spcAft>
                <a:spcPct val="0"/>
              </a:spcAft>
            </a:pPr>
            <a:endParaRPr lang="en-US" sz="1000" dirty="0">
              <a:solidFill>
                <a:prstClr val="black"/>
              </a:solidFill>
              <a:latin typeface="Arial" pitchFamily="80" charset="0"/>
              <a:ea typeface="ヒラギノ角ゴ Pro W3" pitchFamily="80" charset="-128"/>
              <a:cs typeface="ヒラギノ角ゴ Pro W3" pitchFamily="80" charset="-128"/>
            </a:endParaRPr>
          </a:p>
        </p:txBody>
      </p:sp>
      <p:sp>
        <p:nvSpPr>
          <p:cNvPr id="68" name="Rectangle 67"/>
          <p:cNvSpPr/>
          <p:nvPr/>
        </p:nvSpPr>
        <p:spPr>
          <a:xfrm>
            <a:off x="196351" y="0"/>
            <a:ext cx="8947649" cy="211667"/>
          </a:xfrm>
          <a:prstGeom prst="rect">
            <a:avLst/>
          </a:prstGeom>
          <a:solidFill>
            <a:srgbClr val="00B0F0"/>
          </a:solidFill>
          <a:ln>
            <a:solidFill>
              <a:srgbClr val="0000FF"/>
            </a:solidFill>
          </a:ln>
        </p:spPr>
        <p:style>
          <a:lnRef idx="1">
            <a:schemeClr val="accent1"/>
          </a:lnRef>
          <a:fillRef idx="3">
            <a:schemeClr val="accent1"/>
          </a:fillRef>
          <a:effectRef idx="2">
            <a:schemeClr val="accent1"/>
          </a:effectRef>
          <a:fontRef idx="minor">
            <a:schemeClr val="lt1"/>
          </a:fontRef>
        </p:style>
        <p:txBody>
          <a:bodyPr lIns="38094" tIns="19047" rIns="38094" bIns="19047" rtlCol="0" anchor="ctr"/>
          <a:lstStyle/>
          <a:p>
            <a:pPr algn="ctr" defTabSz="913488" eaLnBrk="0" hangingPunct="0">
              <a:defRPr/>
            </a:pPr>
            <a:r>
              <a:rPr lang="en-US" b="1" dirty="0">
                <a:solidFill>
                  <a:prstClr val="white"/>
                </a:solidFill>
                <a:latin typeface="Arial" pitchFamily="37" charset="0"/>
                <a:ea typeface="ヒラギノ角ゴ Pro W3" pitchFamily="37" charset="-128"/>
                <a:cs typeface="ヒラギノ角ゴ Pro W3" pitchFamily="37" charset="-128"/>
              </a:rPr>
              <a:t>  </a:t>
            </a:r>
            <a:r>
              <a:rPr lang="en-US" b="1" dirty="0" smtClean="0">
                <a:solidFill>
                  <a:prstClr val="white"/>
                </a:solidFill>
                <a:latin typeface="Arial" pitchFamily="37" charset="0"/>
                <a:ea typeface="ヒラギノ角ゴ Pro W3" pitchFamily="37" charset="-128"/>
                <a:cs typeface="ヒラギノ角ゴ Pro W3" pitchFamily="37" charset="-128"/>
              </a:rPr>
              <a:t>Middle School Math Partnership Spring 2018</a:t>
            </a:r>
            <a:endParaRPr lang="en-US" dirty="0">
              <a:solidFill>
                <a:prstClr val="white"/>
              </a:solidFill>
              <a:latin typeface="Arial" pitchFamily="37" charset="0"/>
              <a:ea typeface="ヒラギノ角ゴ Pro W3" pitchFamily="37" charset="-128"/>
              <a:cs typeface="ヒラギノ角ゴ Pro W3" pitchFamily="37" charset="-128"/>
            </a:endParaRPr>
          </a:p>
        </p:txBody>
      </p:sp>
      <p:sp>
        <p:nvSpPr>
          <p:cNvPr id="70" name="Rectangle 69"/>
          <p:cNvSpPr/>
          <p:nvPr/>
        </p:nvSpPr>
        <p:spPr>
          <a:xfrm rot="16200000">
            <a:off x="5609167" y="3323166"/>
            <a:ext cx="6858000" cy="211667"/>
          </a:xfrm>
          <a:prstGeom prst="rect">
            <a:avLst/>
          </a:prstGeom>
          <a:solidFill>
            <a:srgbClr val="92D050"/>
          </a:solidFill>
          <a:ln>
            <a:solidFill>
              <a:srgbClr val="669900"/>
            </a:solidFill>
          </a:ln>
        </p:spPr>
        <p:style>
          <a:lnRef idx="1">
            <a:schemeClr val="accent1"/>
          </a:lnRef>
          <a:fillRef idx="3">
            <a:schemeClr val="accent1"/>
          </a:fillRef>
          <a:effectRef idx="2">
            <a:schemeClr val="accent1"/>
          </a:effectRef>
          <a:fontRef idx="minor">
            <a:schemeClr val="lt1"/>
          </a:fontRef>
        </p:style>
        <p:txBody>
          <a:bodyPr lIns="38094" tIns="19047" rIns="38094" bIns="19047" rtlCol="0" anchor="ctr"/>
          <a:lstStyle/>
          <a:p>
            <a:pPr algn="ctr" defTabSz="913488"/>
            <a:endParaRPr lang="en-US">
              <a:solidFill>
                <a:prstClr val="white"/>
              </a:solidFill>
              <a:latin typeface="Calibri"/>
            </a:endParaRPr>
          </a:p>
        </p:txBody>
      </p:sp>
      <p:sp>
        <p:nvSpPr>
          <p:cNvPr id="71" name="Rectangle 70"/>
          <p:cNvSpPr/>
          <p:nvPr/>
        </p:nvSpPr>
        <p:spPr>
          <a:xfrm rot="16200000">
            <a:off x="-3316754" y="3316755"/>
            <a:ext cx="6858001" cy="224491"/>
          </a:xfrm>
          <a:prstGeom prst="rect">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38094" tIns="19047" rIns="38094" bIns="19047" rtlCol="0" anchor="ctr"/>
          <a:lstStyle/>
          <a:p>
            <a:pPr algn="ctr" defTabSz="913488"/>
            <a:endParaRPr lang="en-US">
              <a:solidFill>
                <a:prstClr val="white"/>
              </a:solidFill>
              <a:latin typeface="Calibri"/>
            </a:endParaRPr>
          </a:p>
        </p:txBody>
      </p:sp>
      <p:sp>
        <p:nvSpPr>
          <p:cNvPr id="74" name="Text Box 25"/>
          <p:cNvSpPr txBox="1">
            <a:spLocks noChangeArrowheads="1"/>
          </p:cNvSpPr>
          <p:nvPr/>
        </p:nvSpPr>
        <p:spPr bwMode="auto">
          <a:xfrm>
            <a:off x="6222662" y="3371157"/>
            <a:ext cx="1091796" cy="1146462"/>
          </a:xfrm>
          <a:prstGeom prst="rect">
            <a:avLst/>
          </a:prstGeom>
          <a:solidFill>
            <a:srgbClr val="FFFFFF"/>
          </a:solidFill>
          <a:ln w="9525">
            <a:solidFill>
              <a:schemeClr val="tx1"/>
            </a:solidFill>
            <a:miter lim="800000"/>
            <a:headEnd/>
            <a:tailEnd/>
          </a:ln>
        </p:spPr>
        <p:txBody>
          <a:bodyPr wrap="square" lIns="38094" tIns="19047" rIns="38094" bIns="19047">
            <a:prstTxWarp prst="textNoShape">
              <a:avLst/>
            </a:prstTxWarp>
            <a:spAutoFit/>
          </a:bodyPr>
          <a:lstStyle/>
          <a:p>
            <a:pPr defTabSz="913488" eaLnBrk="0" hangingPunct="0">
              <a:spcBef>
                <a:spcPct val="50000"/>
              </a:spcBef>
            </a:pPr>
            <a:r>
              <a:rPr lang="en-US" sz="1200" dirty="0" smtClean="0">
                <a:solidFill>
                  <a:prstClr val="black"/>
                </a:solidFill>
                <a:latin typeface="Arial"/>
                <a:cs typeface="Arial"/>
              </a:rPr>
              <a:t>Students work with manipulatives making sense of difficult problems.</a:t>
            </a:r>
          </a:p>
        </p:txBody>
      </p:sp>
      <p:sp>
        <p:nvSpPr>
          <p:cNvPr id="77" name="TextBox 76"/>
          <p:cNvSpPr txBox="1"/>
          <p:nvPr/>
        </p:nvSpPr>
        <p:spPr>
          <a:xfrm>
            <a:off x="319267" y="1152079"/>
            <a:ext cx="8824734" cy="313649"/>
          </a:xfrm>
          <a:prstGeom prst="rect">
            <a:avLst/>
          </a:prstGeom>
          <a:noFill/>
        </p:spPr>
        <p:txBody>
          <a:bodyPr wrap="square" lIns="66776" tIns="33388" rIns="66776" bIns="33388" rtlCol="0">
            <a:spAutoFit/>
          </a:bodyPr>
          <a:lstStyle/>
          <a:p>
            <a:pPr defTabSz="913488"/>
            <a:r>
              <a:rPr lang="en-US" sz="1600" b="1" dirty="0" smtClean="0">
                <a:solidFill>
                  <a:prstClr val="black"/>
                </a:solidFill>
                <a:latin typeface="Arial"/>
                <a:cs typeface="Arial"/>
              </a:rPr>
              <a:t>Student Problem</a:t>
            </a:r>
            <a:r>
              <a:rPr lang="en-US" sz="1600" dirty="0" smtClean="0">
                <a:solidFill>
                  <a:prstClr val="black"/>
                </a:solidFill>
                <a:latin typeface="Arial"/>
                <a:cs typeface="Arial"/>
              </a:rPr>
              <a:t>– </a:t>
            </a:r>
            <a:r>
              <a:rPr lang="en-US" sz="1400" i="1" dirty="0" smtClean="0">
                <a:solidFill>
                  <a:prstClr val="black"/>
                </a:solidFill>
                <a:latin typeface="Arial"/>
                <a:cs typeface="Arial"/>
              </a:rPr>
              <a:t>How can we include STEAM Activities in the math classroom?</a:t>
            </a:r>
            <a:endParaRPr lang="en-US" sz="1400" i="1" dirty="0">
              <a:solidFill>
                <a:prstClr val="black"/>
              </a:solidFill>
              <a:latin typeface="Arial"/>
              <a:cs typeface="Arial"/>
            </a:endParaRPr>
          </a:p>
        </p:txBody>
      </p:sp>
      <p:sp>
        <p:nvSpPr>
          <p:cNvPr id="78" name="TextBox 77"/>
          <p:cNvSpPr txBox="1"/>
          <p:nvPr/>
        </p:nvSpPr>
        <p:spPr>
          <a:xfrm>
            <a:off x="359212" y="867307"/>
            <a:ext cx="5739105" cy="250561"/>
          </a:xfrm>
          <a:prstGeom prst="rect">
            <a:avLst/>
          </a:prstGeom>
          <a:noFill/>
        </p:spPr>
        <p:txBody>
          <a:bodyPr wrap="square" lIns="34779" tIns="17389" rIns="34779" bIns="17389" rtlCol="0">
            <a:spAutoFit/>
          </a:bodyPr>
          <a:lstStyle/>
          <a:p>
            <a:pPr defTabSz="913488"/>
            <a:r>
              <a:rPr lang="en-US" sz="1400" b="1" dirty="0" smtClean="0">
                <a:solidFill>
                  <a:prstClr val="black"/>
                </a:solidFill>
                <a:latin typeface="Arial"/>
                <a:cs typeface="Arial"/>
              </a:rPr>
              <a:t>Teresa Vaughn, Sixth Grade Math</a:t>
            </a:r>
            <a:endParaRPr lang="en-US" sz="1400" b="1" dirty="0">
              <a:solidFill>
                <a:prstClr val="black"/>
              </a:solidFill>
              <a:latin typeface="Arial"/>
              <a:cs typeface="Arial"/>
            </a:endParaRPr>
          </a:p>
        </p:txBody>
      </p:sp>
      <p:sp>
        <p:nvSpPr>
          <p:cNvPr id="80" name="TextBox 79"/>
          <p:cNvSpPr txBox="1"/>
          <p:nvPr/>
        </p:nvSpPr>
        <p:spPr>
          <a:xfrm>
            <a:off x="393121" y="350796"/>
            <a:ext cx="3405810" cy="496782"/>
          </a:xfrm>
          <a:prstGeom prst="rect">
            <a:avLst/>
          </a:prstGeom>
          <a:noFill/>
        </p:spPr>
        <p:txBody>
          <a:bodyPr wrap="square" lIns="34779" tIns="17389" rIns="34779" bIns="17389" rtlCol="0">
            <a:spAutoFit/>
          </a:bodyPr>
          <a:lstStyle/>
          <a:p>
            <a:pPr defTabSz="913488"/>
            <a:r>
              <a:rPr lang="en-US" sz="1600" b="1" dirty="0" smtClean="0">
                <a:solidFill>
                  <a:srgbClr val="1F497D"/>
                </a:solidFill>
                <a:latin typeface="Arial"/>
                <a:cs typeface="Arial"/>
              </a:rPr>
              <a:t>MATH LABS</a:t>
            </a:r>
            <a:endParaRPr lang="en-US" sz="1600" b="1" dirty="0">
              <a:solidFill>
                <a:srgbClr val="1F497D"/>
              </a:solidFill>
              <a:latin typeface="Arial"/>
              <a:cs typeface="Arial"/>
            </a:endParaRPr>
          </a:p>
          <a:p>
            <a:pPr defTabSz="913488"/>
            <a:r>
              <a:rPr lang="en-US" sz="1400" b="1" dirty="0" smtClean="0">
                <a:solidFill>
                  <a:srgbClr val="1F497D"/>
                </a:solidFill>
                <a:latin typeface="Arial"/>
                <a:cs typeface="Arial"/>
              </a:rPr>
              <a:t>LAVENTURE MIDDLE SCHOOL</a:t>
            </a:r>
            <a:endParaRPr lang="en-US" sz="1400" b="1" dirty="0">
              <a:solidFill>
                <a:srgbClr val="1F497D"/>
              </a:solidFill>
              <a:latin typeface="Arial"/>
              <a:cs typeface="Arial"/>
            </a:endParaRPr>
          </a:p>
        </p:txBody>
      </p:sp>
      <p:sp>
        <p:nvSpPr>
          <p:cNvPr id="81" name="TextBox 80"/>
          <p:cNvSpPr txBox="1"/>
          <p:nvPr/>
        </p:nvSpPr>
        <p:spPr>
          <a:xfrm>
            <a:off x="293945" y="1484684"/>
            <a:ext cx="8651982" cy="313649"/>
          </a:xfrm>
          <a:prstGeom prst="rect">
            <a:avLst/>
          </a:prstGeom>
          <a:noFill/>
        </p:spPr>
        <p:txBody>
          <a:bodyPr wrap="square" lIns="66776" tIns="33388" rIns="66776" bIns="33388" rtlCol="0">
            <a:spAutoFit/>
          </a:bodyPr>
          <a:lstStyle/>
          <a:p>
            <a:pPr defTabSz="913488"/>
            <a:r>
              <a:rPr lang="en-US" sz="1600" b="1" dirty="0" smtClean="0">
                <a:solidFill>
                  <a:prstClr val="black"/>
                </a:solidFill>
                <a:latin typeface="Arial"/>
                <a:cs typeface="Arial"/>
              </a:rPr>
              <a:t>Instructional Strategy</a:t>
            </a:r>
            <a:r>
              <a:rPr lang="en-US" sz="1600" dirty="0" smtClean="0">
                <a:solidFill>
                  <a:prstClr val="black"/>
                </a:solidFill>
                <a:latin typeface="Arial"/>
                <a:cs typeface="Arial"/>
              </a:rPr>
              <a:t>– </a:t>
            </a:r>
            <a:r>
              <a:rPr lang="en-US" sz="1400" i="1" dirty="0" smtClean="0">
                <a:solidFill>
                  <a:prstClr val="black"/>
                </a:solidFill>
                <a:latin typeface="Arial"/>
                <a:cs typeface="Arial"/>
              </a:rPr>
              <a:t>Create stations “</a:t>
            </a:r>
            <a:r>
              <a:rPr lang="en-US" sz="1400" i="1" dirty="0" err="1" smtClean="0">
                <a:solidFill>
                  <a:prstClr val="black"/>
                </a:solidFill>
                <a:latin typeface="Arial"/>
                <a:cs typeface="Arial"/>
              </a:rPr>
              <a:t>Mathlabs</a:t>
            </a:r>
            <a:r>
              <a:rPr lang="en-US" sz="1400" i="1" dirty="0" smtClean="0">
                <a:solidFill>
                  <a:prstClr val="black"/>
                </a:solidFill>
                <a:latin typeface="Arial"/>
                <a:cs typeface="Arial"/>
              </a:rPr>
              <a:t>” where small groups rotate through rich tasks</a:t>
            </a:r>
            <a:endParaRPr lang="en-US" sz="1400" i="1" dirty="0">
              <a:solidFill>
                <a:prstClr val="black"/>
              </a:solidFill>
              <a:latin typeface="Arial"/>
              <a:cs typeface="Arial"/>
            </a:endParaRPr>
          </a:p>
        </p:txBody>
      </p:sp>
      <p:sp>
        <p:nvSpPr>
          <p:cNvPr id="85" name="Text Box 25"/>
          <p:cNvSpPr txBox="1">
            <a:spLocks noChangeArrowheads="1"/>
          </p:cNvSpPr>
          <p:nvPr/>
        </p:nvSpPr>
        <p:spPr bwMode="auto">
          <a:xfrm>
            <a:off x="1724345" y="3492997"/>
            <a:ext cx="1280088" cy="961796"/>
          </a:xfrm>
          <a:prstGeom prst="rect">
            <a:avLst/>
          </a:prstGeom>
          <a:solidFill>
            <a:srgbClr val="FFFFFF"/>
          </a:solidFill>
          <a:ln w="9525">
            <a:solidFill>
              <a:schemeClr val="tx1"/>
            </a:solidFill>
            <a:miter lim="800000"/>
            <a:headEnd/>
            <a:tailEnd/>
          </a:ln>
        </p:spPr>
        <p:txBody>
          <a:bodyPr wrap="square" lIns="38094" tIns="19047" rIns="38094" bIns="19047">
            <a:prstTxWarp prst="textNoShape">
              <a:avLst/>
            </a:prstTxWarp>
            <a:spAutoFit/>
          </a:bodyPr>
          <a:lstStyle/>
          <a:p>
            <a:pPr algn="ctr" defTabSz="913488">
              <a:buSzPct val="100000"/>
            </a:pPr>
            <a:r>
              <a:rPr lang="en-US" sz="1200" smtClean="0">
                <a:solidFill>
                  <a:prstClr val="black"/>
                </a:solidFill>
                <a:latin typeface="Arial"/>
                <a:cs typeface="Arial"/>
              </a:rPr>
              <a:t>Program </a:t>
            </a:r>
            <a:r>
              <a:rPr lang="en-US" sz="1200" dirty="0" err="1" smtClean="0">
                <a:solidFill>
                  <a:prstClr val="black"/>
                </a:solidFill>
                <a:latin typeface="Arial"/>
                <a:cs typeface="Arial"/>
              </a:rPr>
              <a:t>Spheros</a:t>
            </a:r>
            <a:r>
              <a:rPr lang="en-US" sz="1200" dirty="0" smtClean="0">
                <a:solidFill>
                  <a:prstClr val="black"/>
                </a:solidFill>
                <a:latin typeface="Arial"/>
                <a:cs typeface="Arial"/>
              </a:rPr>
              <a:t> to explore: </a:t>
            </a:r>
          </a:p>
          <a:p>
            <a:pPr algn="ctr" defTabSz="913488">
              <a:buSzPct val="100000"/>
            </a:pPr>
            <a:r>
              <a:rPr lang="en-US" sz="1200" dirty="0" smtClean="0">
                <a:solidFill>
                  <a:prstClr val="black"/>
                </a:solidFill>
                <a:latin typeface="Arial"/>
                <a:cs typeface="Arial"/>
              </a:rPr>
              <a:t>UNIT RATE</a:t>
            </a:r>
          </a:p>
          <a:p>
            <a:pPr algn="ctr" defTabSz="913488">
              <a:buSzPct val="100000"/>
            </a:pPr>
            <a:r>
              <a:rPr lang="en-US" sz="1200" dirty="0" smtClean="0">
                <a:solidFill>
                  <a:prstClr val="black"/>
                </a:solidFill>
                <a:latin typeface="Arial"/>
                <a:cs typeface="Arial"/>
              </a:rPr>
              <a:t>ACCELERATION</a:t>
            </a:r>
          </a:p>
          <a:p>
            <a:pPr algn="ctr" defTabSz="913488">
              <a:buSzPct val="100000"/>
            </a:pPr>
            <a:r>
              <a:rPr lang="en-US" sz="1200" dirty="0" smtClean="0">
                <a:solidFill>
                  <a:prstClr val="black"/>
                </a:solidFill>
                <a:latin typeface="Arial"/>
                <a:cs typeface="Arial"/>
              </a:rPr>
              <a:t>ANGLES</a:t>
            </a:r>
          </a:p>
        </p:txBody>
      </p:sp>
      <p:sp>
        <p:nvSpPr>
          <p:cNvPr id="90" name="Rectangle 89"/>
          <p:cNvSpPr/>
          <p:nvPr/>
        </p:nvSpPr>
        <p:spPr>
          <a:xfrm flipH="1">
            <a:off x="5468148" y="6692069"/>
            <a:ext cx="3369028" cy="146188"/>
          </a:xfrm>
          <a:prstGeom prst="rect">
            <a:avLst/>
          </a:prstGeom>
        </p:spPr>
        <p:txBody>
          <a:bodyPr wrap="square" lIns="38094" tIns="19047" rIns="38094" bIns="19047">
            <a:spAutoFit/>
          </a:bodyPr>
          <a:lstStyle/>
          <a:p>
            <a:pPr algn="r" defTabSz="913488"/>
            <a:r>
              <a:rPr lang="en-US" sz="700" i="1" dirty="0">
                <a:solidFill>
                  <a:prstClr val="black"/>
                </a:solidFill>
                <a:latin typeface="Arial"/>
                <a:cs typeface="Arial"/>
              </a:rPr>
              <a:t>This work was supported in part </a:t>
            </a:r>
            <a:r>
              <a:rPr lang="en-US" sz="700" i="1" dirty="0" smtClean="0">
                <a:solidFill>
                  <a:prstClr val="black"/>
                </a:solidFill>
                <a:latin typeface="Arial"/>
                <a:cs typeface="Arial"/>
              </a:rPr>
              <a:t>by</a:t>
            </a:r>
            <a:r>
              <a:rPr lang="mr-IN" sz="700" i="1" dirty="0" smtClean="0">
                <a:solidFill>
                  <a:prstClr val="black"/>
                </a:solidFill>
                <a:latin typeface="Arial"/>
                <a:cs typeface="Arial"/>
              </a:rPr>
              <a:t>…</a:t>
            </a:r>
            <a:r>
              <a:rPr lang="en-US" sz="700" i="1" dirty="0" smtClean="0">
                <a:solidFill>
                  <a:prstClr val="black"/>
                </a:solidFill>
                <a:latin typeface="Arial"/>
                <a:cs typeface="Arial"/>
              </a:rPr>
              <a:t>  </a:t>
            </a:r>
            <a:endParaRPr lang="en-US" sz="700" i="1" dirty="0">
              <a:solidFill>
                <a:prstClr val="black"/>
              </a:solidFill>
              <a:latin typeface="Calibri"/>
            </a:endParaRPr>
          </a:p>
        </p:txBody>
      </p:sp>
      <p:sp>
        <p:nvSpPr>
          <p:cNvPr id="41" name="Rounded Rectangle 40"/>
          <p:cNvSpPr/>
          <p:nvPr/>
        </p:nvSpPr>
        <p:spPr bwMode="auto">
          <a:xfrm>
            <a:off x="6110505" y="4754519"/>
            <a:ext cx="2700040" cy="261195"/>
          </a:xfrm>
          <a:prstGeom prst="roundRect">
            <a:avLst/>
          </a:prstGeom>
          <a:solidFill>
            <a:srgbClr val="0070C0">
              <a:alpha val="91000"/>
            </a:srgbClr>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dirty="0" smtClean="0">
                <a:solidFill>
                  <a:prstClr val="white"/>
                </a:solidFill>
                <a:latin typeface="Arial" pitchFamily="37" charset="0"/>
                <a:ea typeface="ヒラギノ角ゴ Pro W3" pitchFamily="37" charset="-128"/>
                <a:cs typeface="ヒラギノ角ゴ Pro W3" pitchFamily="37" charset="-128"/>
              </a:rPr>
              <a:t>3D PRINTING</a:t>
            </a:r>
            <a:endParaRPr lang="en-US" sz="1400" dirty="0">
              <a:solidFill>
                <a:prstClr val="white"/>
              </a:solidFill>
              <a:latin typeface="Arial" pitchFamily="37" charset="0"/>
              <a:ea typeface="ヒラギノ角ゴ Pro W3" pitchFamily="37" charset="-128"/>
              <a:cs typeface="ヒラギノ角ゴ Pro W3" pitchFamily="37" charset="-128"/>
            </a:endParaRPr>
          </a:p>
        </p:txBody>
      </p:sp>
      <p:sp>
        <p:nvSpPr>
          <p:cNvPr id="43" name="Text Box 23"/>
          <p:cNvSpPr txBox="1">
            <a:spLocks noChangeArrowheads="1"/>
          </p:cNvSpPr>
          <p:nvPr/>
        </p:nvSpPr>
        <p:spPr bwMode="auto">
          <a:xfrm>
            <a:off x="3124965" y="4044829"/>
            <a:ext cx="2851345" cy="592464"/>
          </a:xfrm>
          <a:prstGeom prst="rect">
            <a:avLst/>
          </a:prstGeom>
          <a:solidFill>
            <a:schemeClr val="bg1"/>
          </a:solidFill>
          <a:ln w="9525">
            <a:solidFill>
              <a:schemeClr val="tx1"/>
            </a:solidFill>
            <a:miter lim="800000"/>
            <a:headEnd/>
            <a:tailEnd/>
          </a:ln>
        </p:spPr>
        <p:txBody>
          <a:bodyPr wrap="square" lIns="38094" tIns="19047" rIns="38094" bIns="19047">
            <a:prstTxWarp prst="textNoShape">
              <a:avLst/>
            </a:prstTxWarp>
            <a:spAutoFit/>
          </a:bodyPr>
          <a:lstStyle/>
          <a:p>
            <a:pPr defTabSz="913488">
              <a:buSzPct val="100000"/>
            </a:pPr>
            <a:r>
              <a:rPr lang="en-US" sz="1200" dirty="0" smtClean="0">
                <a:solidFill>
                  <a:prstClr val="black"/>
                </a:solidFill>
                <a:latin typeface="Arial"/>
                <a:cs typeface="Arial"/>
              </a:rPr>
              <a:t>Students create tables and graphs from real world sources on issues such as poverty, gun control</a:t>
            </a:r>
            <a:r>
              <a:rPr lang="en-US" sz="1200" smtClean="0">
                <a:solidFill>
                  <a:prstClr val="black"/>
                </a:solidFill>
                <a:latin typeface="Arial"/>
                <a:cs typeface="Arial"/>
              </a:rPr>
              <a:t>, </a:t>
            </a:r>
            <a:r>
              <a:rPr lang="en-US" sz="1200" smtClean="0">
                <a:solidFill>
                  <a:prstClr val="black"/>
                </a:solidFill>
                <a:latin typeface="Arial"/>
                <a:cs typeface="Arial"/>
              </a:rPr>
              <a:t> and climate issues.</a:t>
            </a:r>
            <a:endParaRPr lang="en-US" sz="1200" dirty="0" smtClean="0">
              <a:solidFill>
                <a:prstClr val="black"/>
              </a:solidFill>
              <a:latin typeface="Arial"/>
              <a:cs typeface="Arial"/>
            </a:endParaRPr>
          </a:p>
        </p:txBody>
      </p:sp>
      <p:sp>
        <p:nvSpPr>
          <p:cNvPr id="37" name="Rounded Rectangle 36"/>
          <p:cNvSpPr/>
          <p:nvPr/>
        </p:nvSpPr>
        <p:spPr bwMode="auto">
          <a:xfrm>
            <a:off x="3103982" y="2874346"/>
            <a:ext cx="2872328" cy="292428"/>
          </a:xfrm>
          <a:prstGeom prst="roundRect">
            <a:avLst/>
          </a:prstGeom>
          <a:solidFill>
            <a:srgbClr val="92D050"/>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cap="all" dirty="0" smtClean="0">
                <a:solidFill>
                  <a:prstClr val="white"/>
                </a:solidFill>
                <a:latin typeface="Arial" pitchFamily="37" charset="0"/>
                <a:ea typeface="ヒラギノ角ゴ Pro W3" pitchFamily="37" charset="-128"/>
                <a:cs typeface="ヒラギノ角ゴ Pro W3" pitchFamily="37" charset="-128"/>
              </a:rPr>
              <a:t>Social justice</a:t>
            </a:r>
            <a:endParaRPr lang="en-US" sz="1400" b="1" cap="all" dirty="0">
              <a:solidFill>
                <a:prstClr val="black"/>
              </a:solidFill>
              <a:latin typeface="Arial" pitchFamily="37" charset="0"/>
              <a:ea typeface="ヒラギノ角ゴ Pro W3" pitchFamily="37" charset="-128"/>
              <a:cs typeface="ヒラギノ角ゴ Pro W3" pitchFamily="37" charset="-128"/>
            </a:endParaRPr>
          </a:p>
        </p:txBody>
      </p:sp>
      <p:sp>
        <p:nvSpPr>
          <p:cNvPr id="30" name="Rounded Rectangle 29"/>
          <p:cNvSpPr/>
          <p:nvPr/>
        </p:nvSpPr>
        <p:spPr bwMode="auto">
          <a:xfrm>
            <a:off x="3124964" y="4786260"/>
            <a:ext cx="2825804" cy="262458"/>
          </a:xfrm>
          <a:prstGeom prst="roundRect">
            <a:avLst/>
          </a:prstGeom>
          <a:solidFill>
            <a:srgbClr val="92D050"/>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cap="all" dirty="0" smtClean="0">
                <a:solidFill>
                  <a:prstClr val="white"/>
                </a:solidFill>
                <a:latin typeface="Arial" pitchFamily="37" charset="0"/>
                <a:ea typeface="ヒラギノ角ゴ Pro W3" pitchFamily="37" charset="-128"/>
                <a:cs typeface="ヒラギノ角ゴ Pro W3" pitchFamily="37" charset="-128"/>
              </a:rPr>
              <a:t>SCALING UP AND DOWN</a:t>
            </a:r>
            <a:endParaRPr lang="en-US" sz="1400" b="1" cap="all" dirty="0">
              <a:solidFill>
                <a:prstClr val="black"/>
              </a:solidFill>
              <a:latin typeface="Arial" pitchFamily="37" charset="0"/>
              <a:ea typeface="ヒラギノ角ゴ Pro W3" pitchFamily="37" charset="-128"/>
              <a:cs typeface="ヒラギノ角ゴ Pro W3" pitchFamily="37" charset="-128"/>
            </a:endParaRPr>
          </a:p>
        </p:txBody>
      </p:sp>
      <p:sp>
        <p:nvSpPr>
          <p:cNvPr id="31" name="Text Box 25"/>
          <p:cNvSpPr txBox="1">
            <a:spLocks noChangeArrowheads="1"/>
          </p:cNvSpPr>
          <p:nvPr/>
        </p:nvSpPr>
        <p:spPr bwMode="auto">
          <a:xfrm>
            <a:off x="4558565" y="5292823"/>
            <a:ext cx="1370840" cy="961796"/>
          </a:xfrm>
          <a:prstGeom prst="rect">
            <a:avLst/>
          </a:prstGeom>
          <a:solidFill>
            <a:srgbClr val="FFFFFF"/>
          </a:solidFill>
          <a:ln w="9525">
            <a:solidFill>
              <a:schemeClr val="tx1"/>
            </a:solidFill>
            <a:miter lim="800000"/>
            <a:headEnd/>
            <a:tailEnd/>
          </a:ln>
        </p:spPr>
        <p:txBody>
          <a:bodyPr wrap="square" lIns="38094" tIns="19047" rIns="38094" bIns="19047">
            <a:prstTxWarp prst="textNoShape">
              <a:avLst/>
            </a:prstTxWarp>
            <a:spAutoFit/>
          </a:bodyPr>
          <a:lstStyle/>
          <a:p>
            <a:pPr defTabSz="913488">
              <a:buSzPct val="100000"/>
            </a:pPr>
            <a:r>
              <a:rPr lang="en-US" sz="1200" dirty="0" smtClean="0">
                <a:solidFill>
                  <a:prstClr val="black"/>
                </a:solidFill>
                <a:latin typeface="Arial"/>
                <a:cs typeface="Arial"/>
              </a:rPr>
              <a:t>Students scale recipes up or down in fractional amounts and determine servings</a:t>
            </a:r>
            <a:endParaRPr lang="en-US" sz="1200" dirty="0">
              <a:solidFill>
                <a:prstClr val="black"/>
              </a:solidFill>
              <a:latin typeface="Calibri"/>
            </a:endParaRPr>
          </a:p>
        </p:txBody>
      </p:sp>
      <p:sp>
        <p:nvSpPr>
          <p:cNvPr id="34" name="Rounded Rectangle 33"/>
          <p:cNvSpPr/>
          <p:nvPr/>
        </p:nvSpPr>
        <p:spPr bwMode="auto">
          <a:xfrm>
            <a:off x="352231" y="4770823"/>
            <a:ext cx="2612999" cy="262458"/>
          </a:xfrm>
          <a:prstGeom prst="roundRect">
            <a:avLst/>
          </a:prstGeom>
          <a:solidFill>
            <a:srgbClr val="76D6FF"/>
          </a:solidFill>
          <a:ln w="9525" cap="flat" cmpd="sng" algn="ctr">
            <a:solidFill>
              <a:schemeClr val="tx1"/>
            </a:solidFill>
            <a:prstDash val="solid"/>
            <a:round/>
            <a:headEnd type="none" w="med" len="med"/>
            <a:tailEnd type="none" w="med" len="med"/>
          </a:ln>
          <a:effectLst/>
        </p:spPr>
        <p:txBody>
          <a:bodyPr lIns="38094" tIns="19047" rIns="38094" bIns="19047">
            <a:prstTxWarp prst="textNoShape">
              <a:avLst/>
            </a:prstTxWarp>
          </a:bodyPr>
          <a:lstStyle/>
          <a:p>
            <a:pPr algn="ctr" defTabSz="913488" eaLnBrk="0" hangingPunct="0">
              <a:defRPr/>
            </a:pPr>
            <a:r>
              <a:rPr lang="en-US" sz="1400" b="1" cap="all" dirty="0" smtClean="0">
                <a:solidFill>
                  <a:prstClr val="white"/>
                </a:solidFill>
                <a:latin typeface="Arial" pitchFamily="37" charset="0"/>
                <a:ea typeface="ヒラギノ角ゴ Pro W3" pitchFamily="37" charset="-128"/>
                <a:cs typeface="ヒラギノ角ゴ Pro W3" pitchFamily="37" charset="-128"/>
              </a:rPr>
              <a:t>art</a:t>
            </a:r>
            <a:endParaRPr lang="en-US" sz="1400" b="1" cap="all" dirty="0">
              <a:solidFill>
                <a:prstClr val="black"/>
              </a:solidFill>
              <a:latin typeface="Arial" pitchFamily="37" charset="0"/>
              <a:ea typeface="ヒラギノ角ゴ Pro W3" pitchFamily="37" charset="-128"/>
              <a:cs typeface="ヒラギノ角ゴ Pro W3" pitchFamily="37" charset="-128"/>
            </a:endParaRPr>
          </a:p>
        </p:txBody>
      </p:sp>
      <p:sp>
        <p:nvSpPr>
          <p:cNvPr id="36" name="Text Box 25"/>
          <p:cNvSpPr txBox="1">
            <a:spLocks noChangeArrowheads="1"/>
          </p:cNvSpPr>
          <p:nvPr/>
        </p:nvSpPr>
        <p:spPr bwMode="auto">
          <a:xfrm>
            <a:off x="358499" y="5145182"/>
            <a:ext cx="1365846" cy="1331128"/>
          </a:xfrm>
          <a:prstGeom prst="rect">
            <a:avLst/>
          </a:prstGeom>
          <a:solidFill>
            <a:srgbClr val="FFFFFF"/>
          </a:solidFill>
          <a:ln w="9525">
            <a:solidFill>
              <a:schemeClr val="tx1"/>
            </a:solidFill>
            <a:miter lim="800000"/>
            <a:headEnd/>
            <a:tailEnd/>
          </a:ln>
        </p:spPr>
        <p:txBody>
          <a:bodyPr wrap="square" lIns="38094" tIns="19047" rIns="38094" bIns="19047">
            <a:prstTxWarp prst="textNoShape">
              <a:avLst/>
            </a:prstTxWarp>
            <a:spAutoFit/>
          </a:bodyPr>
          <a:lstStyle/>
          <a:p>
            <a:pPr defTabSz="913488">
              <a:buSzPct val="100000"/>
            </a:pPr>
            <a:r>
              <a:rPr lang="en-US" sz="1200" dirty="0" smtClean="0">
                <a:solidFill>
                  <a:prstClr val="black"/>
                </a:solidFill>
                <a:latin typeface="Calibri"/>
              </a:rPr>
              <a:t>Students watch </a:t>
            </a:r>
            <a:r>
              <a:rPr lang="en-US" sz="1200" dirty="0" err="1" smtClean="0">
                <a:solidFill>
                  <a:prstClr val="black"/>
                </a:solidFill>
                <a:latin typeface="Calibri"/>
              </a:rPr>
              <a:t>Youtube</a:t>
            </a:r>
            <a:r>
              <a:rPr lang="en-US" sz="1200" dirty="0" smtClean="0">
                <a:solidFill>
                  <a:prstClr val="black"/>
                </a:solidFill>
                <a:latin typeface="Calibri"/>
              </a:rPr>
              <a:t> videos and explore drawing with 1 or 2 point </a:t>
            </a:r>
            <a:r>
              <a:rPr lang="en-US" sz="1200" dirty="0" smtClean="0">
                <a:solidFill>
                  <a:prstClr val="black"/>
                </a:solidFill>
                <a:latin typeface="Calibri"/>
              </a:rPr>
              <a:t>perspective</a:t>
            </a:r>
            <a:r>
              <a:rPr lang="en-US" sz="1200" dirty="0" smtClean="0">
                <a:solidFill>
                  <a:prstClr val="black"/>
                </a:solidFill>
                <a:latin typeface="Calibri"/>
              </a:rPr>
              <a:t>, the gold ratio in faces, </a:t>
            </a:r>
            <a:r>
              <a:rPr lang="en-US" sz="1200" dirty="0" err="1" smtClean="0">
                <a:solidFill>
                  <a:prstClr val="black"/>
                </a:solidFill>
                <a:latin typeface="Calibri"/>
              </a:rPr>
              <a:t>hexaflexagons</a:t>
            </a:r>
            <a:r>
              <a:rPr lang="en-US" sz="1200" dirty="0" smtClean="0">
                <a:solidFill>
                  <a:prstClr val="black"/>
                </a:solidFill>
                <a:latin typeface="Calibri"/>
              </a:rPr>
              <a:t> . . . </a:t>
            </a:r>
            <a:endParaRPr lang="en-US" sz="1200" dirty="0">
              <a:solidFill>
                <a:prstClr val="black"/>
              </a:solidFill>
              <a:latin typeface="Calibri"/>
            </a:endParaRPr>
          </a:p>
        </p:txBody>
      </p:sp>
      <p:pic>
        <p:nvPicPr>
          <p:cNvPr id="2050" name="Picture 2" descr="https://lh4.googleusercontent.com/OiE47ZyKshibRwORelPlRu8tIdv4RFzAN7VNWtWM0AU-vnx7o5N3JK9BdD1Rds9cYMUPNxVYBbaqpguUb9Ipx7q508-x3-naoD-9kRD4C44viyxDu7qBXClucYKjmLOrlvpDsW1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893" y="3273808"/>
            <a:ext cx="133149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6.googleusercontent.com/p-wmsmXtxxDb5Dde86PExC_jkesi5FGivn5YFHG4J3RT8LYrOKiJxyf1-I6cpwXxJo5jVbhwgJkXS-_tqECk0ko-86m47eKa0Jc0yUesrZPco12bwFtTkWvLdtLeh_j0_ETuAP3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5528" y="5166265"/>
            <a:ext cx="1192739" cy="131004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lh5.googleusercontent.com/_h7wQXAevYh3NIbFLFFmTdZZucYejcFYiyhi-4nsnIxVFYPSL96NvLGhBQQChruAxDuwT4zdTMqPZ9uB5ErY8hZwn3eoUrr5iW7P-A4oHGc4hPlRQQBEppBHEulMk_ctfz1M1Cp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8677" y="3236740"/>
            <a:ext cx="1197382" cy="76475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6"/>
          <a:stretch>
            <a:fillRect/>
          </a:stretch>
        </p:blipFill>
        <p:spPr>
          <a:xfrm>
            <a:off x="4610303" y="3273476"/>
            <a:ext cx="1208870" cy="644071"/>
          </a:xfrm>
          <a:prstGeom prst="rect">
            <a:avLst/>
          </a:prstGeom>
        </p:spPr>
      </p:pic>
      <p:pic>
        <p:nvPicPr>
          <p:cNvPr id="2058" name="Picture 10" descr="https://lh6.googleusercontent.com/vXhFm9hMej1G6TnmxZ4knblZXx3SXgJ7J-5cg4jxb5VpKblxCSaJLVh_82HbPty1kEiLmm2GGlMFuNsQAX2bJJaC-w04HQVB_KAVDYNi261cotP65dGVL7IvIIsjEeSlUi94l6s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22873" y="5132568"/>
            <a:ext cx="1262864" cy="12383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8"/>
          <a:stretch>
            <a:fillRect/>
          </a:stretch>
        </p:blipFill>
        <p:spPr>
          <a:xfrm>
            <a:off x="3117851" y="5132568"/>
            <a:ext cx="1362160" cy="1341973"/>
          </a:xfrm>
          <a:prstGeom prst="rect">
            <a:avLst/>
          </a:prstGeom>
        </p:spPr>
      </p:pic>
      <p:pic>
        <p:nvPicPr>
          <p:cNvPr id="2060" name="Picture 12" descr="IMG_6548.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40683" y="3273476"/>
            <a:ext cx="1301335" cy="1318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812725"/>
      </p:ext>
    </p:extLst>
  </p:cSld>
  <p:clrMapOvr>
    <a:masterClrMapping/>
  </p:clrMapOvr>
  <mc:AlternateContent xmlns:mc="http://schemas.openxmlformats.org/markup-compatibility/2006" xmlns:p14="http://schemas.microsoft.com/office/powerpoint/2010/main">
    <mc:Choice Requires="p14">
      <p:transition p14:dur="10"/>
    </mc:Choice>
    <mc:Fallback xmlns="" xmlns:mv="urn:schemas-microsoft-com:mac:vml">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Arial" panose="020B0604020202020204" pitchFamily="34" charset="0"/>
                <a:cs typeface="Arial" panose="020B0604020202020204" pitchFamily="34" charset="0"/>
              </a:rPr>
              <a:t>Station 1 (visible in video) How Important is Acceleration?</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Arial" panose="020B0604020202020204" pitchFamily="34" charset="0"/>
                <a:cs typeface="Arial" panose="020B0604020202020204" pitchFamily="34" charset="0"/>
              </a:rPr>
              <a:t>Students are programming a robot’s speed and duration and computing the expected distance (speed x time) and the actual distance (measured by students).  They are then finding the percentage of accuracy (actual/expected). We are wondering about the effect of acceleration. You can see students in the video moving around.</a:t>
            </a:r>
            <a:r>
              <a:rPr kumimoji="0" lang="en-US" altLang="en-US" sz="900" b="0" i="0" u="none" strike="noStrike" cap="none" normalizeH="0" baseline="0" smtClean="0">
                <a:ln>
                  <a:noFill/>
                </a:ln>
                <a:solidFill>
                  <a:schemeClr val="tx1"/>
                </a:solidFill>
                <a:effectLst/>
              </a:rPr>
              <a:t>  </a:t>
            </a:r>
            <a:endParaRPr kumimoji="0" lang="en-US" altLang="en-US" sz="89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900" b="0" i="0" u="none" strike="noStrike" cap="none" normalizeH="0" baseline="0" smtClean="0">
                <a:ln>
                  <a:noFill/>
                </a:ln>
                <a:solidFill>
                  <a:schemeClr val="tx1"/>
                </a:solidFill>
                <a:effectLst/>
                <a:latin typeface="Arial" panose="020B0604020202020204" pitchFamily="34" charset="0"/>
              </a:rPr>
              <a:t/>
            </a:r>
            <a:br>
              <a:rPr kumimoji="0" lang="en-US" altLang="en-US" sz="8900" b="0" i="0" u="none" strike="noStrike" cap="none" normalizeH="0" baseline="0" smtClean="0">
                <a:ln>
                  <a:noFill/>
                </a:ln>
                <a:solidFill>
                  <a:schemeClr val="tx1"/>
                </a:solidFill>
                <a:effectLst/>
                <a:latin typeface="Arial" panose="020B0604020202020204" pitchFamily="34" charset="0"/>
              </a:rPr>
            </a:br>
            <a:endParaRPr kumimoji="0" lang="en-US" altLang="en-US" sz="89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Arial" panose="020B0604020202020204" pitchFamily="34" charset="0"/>
                <a:cs typeface="Arial" panose="020B0604020202020204" pitchFamily="34" charset="0"/>
              </a:rPr>
              <a:t>Station 2 (also visible in video) Surface Area Challenge</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Arial" panose="020B0604020202020204" pitchFamily="34" charset="0"/>
                <a:cs typeface="Arial" panose="020B0604020202020204" pitchFamily="34" charset="0"/>
              </a:rPr>
              <a:t>This is the Geometry station where students are working on finding the surface area of 3D printed solids.  They move in complexity from a rectangular prism to half a cylinder.</a:t>
            </a:r>
            <a:r>
              <a:rPr kumimoji="0" lang="en-US" altLang="en-US" sz="900" b="0" i="0" u="none" strike="noStrike" cap="none" normalizeH="0" baseline="0" smtClean="0">
                <a:ln>
                  <a:noFill/>
                </a:ln>
                <a:solidFill>
                  <a:schemeClr val="tx1"/>
                </a:solidFill>
                <a:effectLst/>
              </a:rPr>
              <a:t>  </a:t>
            </a:r>
            <a:endParaRPr kumimoji="0" lang="en-US" altLang="en-US" sz="121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100" b="0" i="0" u="none" strike="noStrike" cap="none" normalizeH="0" baseline="0" smtClean="0">
                <a:ln>
                  <a:noFill/>
                </a:ln>
                <a:solidFill>
                  <a:schemeClr val="tx1"/>
                </a:solidFill>
                <a:effectLst/>
                <a:latin typeface="Arial" panose="020B0604020202020204" pitchFamily="34" charset="0"/>
              </a:rPr>
              <a:t/>
            </a:r>
            <a:br>
              <a:rPr kumimoji="0" lang="en-US" altLang="en-US" sz="12100" b="0" i="0" u="none" strike="noStrike" cap="none" normalizeH="0" baseline="0" smtClean="0">
                <a:ln>
                  <a:noFill/>
                </a:ln>
                <a:solidFill>
                  <a:schemeClr val="tx1"/>
                </a:solidFill>
                <a:effectLst/>
                <a:latin typeface="Arial" panose="020B0604020202020204" pitchFamily="34" charset="0"/>
              </a:rPr>
            </a:br>
            <a:r>
              <a:rPr kumimoji="0" lang="en-US" altLang="en-US" sz="12100" b="0" i="0" u="none" strike="noStrike" cap="none" normalizeH="0" baseline="0" smtClean="0">
                <a:ln>
                  <a:noFill/>
                </a:ln>
                <a:solidFill>
                  <a:schemeClr val="tx1"/>
                </a:solidFill>
                <a:effectLst/>
                <a:latin typeface="Arial" panose="020B0604020202020204" pitchFamily="34" charset="0"/>
              </a:rPr>
              <a:t/>
            </a:r>
            <a:br>
              <a:rPr kumimoji="0" lang="en-US" altLang="en-US" sz="12100" b="0" i="0" u="none" strike="noStrike" cap="none" normalizeH="0" baseline="0" smtClean="0">
                <a:ln>
                  <a:noFill/>
                </a:ln>
                <a:solidFill>
                  <a:schemeClr val="tx1"/>
                </a:solidFill>
                <a:effectLst/>
                <a:latin typeface="Arial" panose="020B0604020202020204" pitchFamily="34" charset="0"/>
              </a:rPr>
            </a:br>
            <a:r>
              <a:rPr kumimoji="0" lang="en-US" altLang="en-US" sz="12100" b="0" i="0" u="none" strike="noStrike" cap="none" normalizeH="0" baseline="0" smtClean="0">
                <a:ln>
                  <a:noFill/>
                </a:ln>
                <a:solidFill>
                  <a:schemeClr val="tx1"/>
                </a:solidFill>
                <a:effectLst/>
                <a:latin typeface="Arial" panose="020B0604020202020204" pitchFamily="34" charset="0"/>
              </a:rPr>
              <a:t/>
            </a:r>
            <a:br>
              <a:rPr kumimoji="0" lang="en-US" altLang="en-US" sz="12100" b="0" i="0" u="none" strike="noStrike" cap="none" normalizeH="0" baseline="0" smtClean="0">
                <a:ln>
                  <a:noFill/>
                </a:ln>
                <a:solidFill>
                  <a:schemeClr val="tx1"/>
                </a:solidFill>
                <a:effectLst/>
                <a:latin typeface="Arial" panose="020B0604020202020204" pitchFamily="34" charset="0"/>
              </a:rPr>
            </a:br>
            <a:endParaRPr kumimoji="0" lang="en-US" altLang="en-US" sz="121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Arial" panose="020B0604020202020204" pitchFamily="34" charset="0"/>
                <a:cs typeface="Arial" panose="020B0604020202020204" pitchFamily="34" charset="0"/>
              </a:rPr>
              <a:t>Station 3 (not visible) Data from a Hungry Planet</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Arial" panose="020B0604020202020204" pitchFamily="34" charset="0"/>
                <a:cs typeface="Arial" panose="020B0604020202020204" pitchFamily="34" charset="0"/>
              </a:rPr>
              <a:t>At this station students are taking data from posters, choosing two variables and creating graphs. The intent is to explore dependent and independent variables.  The posters show what one family from many different countries eats in 1 week. It provides data on life expectancy, poverty, obesity, etcetera . . . </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100" b="0" i="0" u="none" strike="noStrike" cap="none" normalizeH="0" baseline="0" smtClean="0">
                <a:ln>
                  <a:noFill/>
                </a:ln>
                <a:solidFill>
                  <a:schemeClr val="tx1"/>
                </a:solidFill>
                <a:effectLst/>
                <a:latin typeface="Arial" panose="020B0604020202020204" pitchFamily="34" charset="0"/>
              </a:rPr>
              <a:t/>
            </a:r>
            <a:br>
              <a:rPr kumimoji="0" lang="en-US" altLang="en-US" sz="12100" b="0" i="0" u="none" strike="noStrike" cap="none" normalizeH="0" baseline="0" smtClean="0">
                <a:ln>
                  <a:noFill/>
                </a:ln>
                <a:solidFill>
                  <a:schemeClr val="tx1"/>
                </a:solidFill>
                <a:effectLst/>
                <a:latin typeface="Arial" panose="020B0604020202020204" pitchFamily="34" charset="0"/>
              </a:rPr>
            </a:br>
            <a:endParaRPr kumimoji="0" lang="en-US" altLang="en-US" sz="121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Arial" panose="020B0604020202020204" pitchFamily="34" charset="0"/>
                <a:cs typeface="Arial" panose="020B0604020202020204" pitchFamily="34" charset="0"/>
              </a:rPr>
              <a:t>Station 4 (not visible) Math Olympiad Challenge</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Arial" panose="020B0604020202020204" pitchFamily="34" charset="0"/>
                <a:cs typeface="Arial" panose="020B0604020202020204" pitchFamily="34" charset="0"/>
              </a:rPr>
              <a:t>At this station students have 45 minutes to answer 5 challenging problems.  They work as a team and submit their responses as a team (just like the Math Olympiad contestants).  The problems are released items from previous years’ at the state Math Olympiad contest. We send several teams each year.</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100" b="0" i="0" u="none" strike="noStrike" cap="none" normalizeH="0" baseline="0" smtClean="0">
                <a:ln>
                  <a:noFill/>
                </a:ln>
                <a:solidFill>
                  <a:schemeClr val="tx1"/>
                </a:solidFill>
                <a:effectLst/>
                <a:latin typeface="Arial" panose="020B0604020202020204" pitchFamily="34" charset="0"/>
              </a:rPr>
              <a:t/>
            </a:r>
            <a:br>
              <a:rPr kumimoji="0" lang="en-US" altLang="en-US" sz="12100" b="0" i="0" u="none" strike="noStrike" cap="none" normalizeH="0" baseline="0" smtClean="0">
                <a:ln>
                  <a:noFill/>
                </a:ln>
                <a:solidFill>
                  <a:schemeClr val="tx1"/>
                </a:solidFill>
                <a:effectLst/>
                <a:latin typeface="Arial" panose="020B0604020202020204" pitchFamily="34" charset="0"/>
              </a:rPr>
            </a:br>
            <a:r>
              <a:rPr kumimoji="0" lang="en-US" altLang="en-US" sz="12100" b="0" i="0" u="none" strike="noStrike" cap="none" normalizeH="0" baseline="0" smtClean="0">
                <a:ln>
                  <a:noFill/>
                </a:ln>
                <a:solidFill>
                  <a:schemeClr val="tx1"/>
                </a:solidFill>
                <a:effectLst/>
                <a:latin typeface="Arial" panose="020B0604020202020204" pitchFamily="34" charset="0"/>
              </a:rPr>
              <a:t>  </a:t>
            </a:r>
            <a:r>
              <a:rPr kumimoji="0" lang="en-US" altLang="en-US" sz="7500" b="0" i="0" u="none" strike="noStrike" cap="none" normalizeH="0" baseline="0" smtClean="0">
                <a:ln>
                  <a:noFill/>
                </a:ln>
                <a:solidFill>
                  <a:schemeClr val="tx1"/>
                </a:solidFill>
                <a:effectLst/>
                <a:latin typeface="Arial" panose="020B0604020202020204" pitchFamily="34" charset="0"/>
              </a:rPr>
              <a:t> </a:t>
            </a:r>
            <a:r>
              <a:rPr kumimoji="0" lang="en-US" altLang="en-US" sz="12100" b="0" i="0" u="none" strike="noStrike" cap="none" normalizeH="0" baseline="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Arial" panose="020B0604020202020204" pitchFamily="34" charset="0"/>
                <a:cs typeface="Arial" panose="020B0604020202020204" pitchFamily="34" charset="0"/>
              </a:rPr>
              <a:t>Station 5 (not visible)  Drawing with 1-Point Perspective</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Arial" panose="020B0604020202020204" pitchFamily="34" charset="0"/>
                <a:cs typeface="Arial" panose="020B0604020202020204" pitchFamily="34" charset="0"/>
              </a:rPr>
              <a:t>This is the Math and Art station which came as a result of students’ interest in Graphic Design and gaming.  They are watching Youtube videos that teach perspective drawing and drawing a room with 1-point perspective.</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100" b="0" i="0" u="none" strike="noStrike" cap="none" normalizeH="0" baseline="0" smtClean="0">
                <a:ln>
                  <a:noFill/>
                </a:ln>
                <a:solidFill>
                  <a:schemeClr val="tx1"/>
                </a:solidFill>
                <a:effectLst/>
                <a:latin typeface="Arial" panose="020B0604020202020204" pitchFamily="34" charset="0"/>
              </a:rPr>
              <a:t/>
            </a:r>
            <a:br>
              <a:rPr kumimoji="0" lang="en-US" altLang="en-US" sz="12100" b="0" i="0" u="none" strike="noStrike" cap="none" normalizeH="0" baseline="0" smtClean="0">
                <a:ln>
                  <a:noFill/>
                </a:ln>
                <a:solidFill>
                  <a:schemeClr val="tx1"/>
                </a:solidFill>
                <a:effectLst/>
                <a:latin typeface="Arial" panose="020B0604020202020204" pitchFamily="34" charset="0"/>
              </a:rPr>
            </a:br>
            <a:r>
              <a:rPr kumimoji="0" lang="en-US" altLang="en-US" sz="12100" b="0" i="0" u="none" strike="noStrike" cap="none" normalizeH="0" baseline="0" smtClean="0">
                <a:ln>
                  <a:noFill/>
                </a:ln>
                <a:solidFill>
                  <a:schemeClr val="tx1"/>
                </a:solidFill>
                <a:effectLst/>
                <a:latin typeface="Arial" panose="020B0604020202020204" pitchFamily="34" charset="0"/>
              </a:rPr>
              <a:t/>
            </a:r>
            <a:br>
              <a:rPr kumimoji="0" lang="en-US" altLang="en-US" sz="12100" b="0" i="0" u="none" strike="noStrike" cap="none" normalizeH="0" baseline="0" smtClean="0">
                <a:ln>
                  <a:noFill/>
                </a:ln>
                <a:solidFill>
                  <a:schemeClr val="tx1"/>
                </a:solidFill>
                <a:effectLst/>
                <a:latin typeface="Arial" panose="020B0604020202020204" pitchFamily="34" charset="0"/>
              </a:rPr>
            </a:br>
            <a:endParaRPr kumimoji="0" lang="en-US" altLang="en-US" sz="121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smtClean="0">
                <a:ln>
                  <a:noFill/>
                </a:ln>
                <a:solidFill>
                  <a:srgbClr val="000000"/>
                </a:solidFill>
                <a:effectLst/>
                <a:latin typeface="Arial" panose="020B0604020202020204" pitchFamily="34" charset="0"/>
                <a:cs typeface="Arial" panose="020B0604020202020204" pitchFamily="34" charset="0"/>
              </a:rPr>
              <a:t>Station 6 (featured in the video) Solving Equations with Consecutive Numbers</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Arial" panose="020B0604020202020204" pitchFamily="34" charset="0"/>
                <a:cs typeface="Arial" panose="020B0604020202020204" pitchFamily="34" charset="0"/>
              </a:rPr>
              <a:t>This is the station described above where students are using algebra to solve word problems involving consecutive numbers.</a:t>
            </a:r>
            <a:endParaRPr kumimoji="0" lang="en-US" altLang="en-US" sz="9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100" b="0" i="0" u="none" strike="noStrike" cap="none" normalizeH="0" baseline="0" smtClean="0">
                <a:ln>
                  <a:noFill/>
                </a:ln>
                <a:solidFill>
                  <a:schemeClr val="tx1"/>
                </a:solidFill>
                <a:effectLst/>
                <a:latin typeface="Arial" panose="020B0604020202020204" pitchFamily="34" charset="0"/>
              </a:rPr>
              <a:t/>
            </a:r>
            <a:br>
              <a:rPr kumimoji="0" lang="en-US" altLang="en-US" sz="12100" b="0" i="0" u="none" strike="noStrike" cap="none" normalizeH="0" baseline="0" smtClean="0">
                <a:ln>
                  <a:noFill/>
                </a:ln>
                <a:solidFill>
                  <a:schemeClr val="tx1"/>
                </a:solidFill>
                <a:effectLst/>
                <a:latin typeface="Arial" panose="020B0604020202020204" pitchFamily="34" charset="0"/>
              </a:rPr>
            </a:br>
            <a:endParaRPr kumimoji="0" lang="en-US" altLang="en-US" sz="12100" b="0" i="0" u="none" strike="noStrike" cap="none" normalizeH="0" baseline="0" smtClean="0">
              <a:ln>
                <a:noFill/>
              </a:ln>
              <a:solidFill>
                <a:schemeClr val="tx1"/>
              </a:solidFill>
              <a:effectLst/>
              <a:latin typeface="Arial" panose="020B0604020202020204" pitchFamily="34" charset="0"/>
            </a:endParaRPr>
          </a:p>
        </p:txBody>
      </p:sp>
      <p:pic>
        <p:nvPicPr>
          <p:cNvPr id="1026" name="Picture 2" descr="https://lh6.googleusercontent.com/vXhFm9hMej1G6TnmxZ4knblZXx3SXgJ7J-5cg4jxb5VpKblxCSaJLVh_82HbPty1kEiLmm2GGlMFuNsQAX2bJJaC-w04HQVB_KAVDYNi261cotP65dGVL7IvIIsjEeSlUi94l6s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3475" y="-14043025"/>
            <a:ext cx="1933575" cy="14192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ttps://lh5.googleusercontent.com/_h7wQXAevYh3NIbFLFFmTdZZucYejcFYiyhi-4nsnIxVFYPSL96NvLGhBQQChruAxDuwT4zdTMqPZ9uB5ErY8hZwn3eoUrr5iW7P-A4oHGc4hPlRQQBEppBHEulMk_ctfz1M1Cp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17225" y="-10995025"/>
            <a:ext cx="2876550" cy="19335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6.googleusercontent.com/p-wmsmXtxxDb5Dde86PExC_jkesi5FGivn5YFHG4J3RT8LYrOKiJxyf1-I6cpwXxJo5jVbhwgJkXS-_tqECk0ko-86m47eKa0Jc0yUesrZPco12bwFtTkWvLdtLeh_j0_ETuAP3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113" y="3095625"/>
            <a:ext cx="2257425" cy="119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99639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TotalTime>
  <Words>255</Words>
  <Application>Microsoft Macintosh PowerPoint</Application>
  <PresentationFormat>On-screen Show (4:3)</PresentationFormat>
  <Paragraphs>45</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Calibri</vt:lpstr>
      <vt:lpstr>Calibri Light</vt:lpstr>
      <vt:lpstr>ヒラギノ角ゴ Pro W3</vt:lpstr>
      <vt:lpstr>Arial</vt:lpstr>
      <vt:lpstr>Office Theme</vt:lpstr>
      <vt:lpstr>PowerPoint Presentation</vt:lpstr>
      <vt:lpstr>PowerPoint Presentation</vt:lpstr>
    </vt:vector>
  </TitlesOfParts>
  <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Shannon Warren</dc:creator>
  <cp:lastModifiedBy>Shannon Warren</cp:lastModifiedBy>
  <cp:revision>9</cp:revision>
  <dcterms:created xsi:type="dcterms:W3CDTF">2018-02-02T22:57:40Z</dcterms:created>
  <dcterms:modified xsi:type="dcterms:W3CDTF">2018-04-20T04:21:32Z</dcterms:modified>
</cp:coreProperties>
</file>